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9" r:id="rId4"/>
    <p:sldId id="258" r:id="rId5"/>
    <p:sldId id="257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87391" autoAdjust="0"/>
  </p:normalViewPr>
  <p:slideViewPr>
    <p:cSldViewPr>
      <p:cViewPr varScale="1">
        <p:scale>
          <a:sx n="65" d="100"/>
          <a:sy n="65" d="100"/>
        </p:scale>
        <p:origin x="-66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664BA2-61A6-486A-807E-79A61B9A5831}" type="datetimeFigureOut">
              <a:rPr lang="en-US" smtClean="0"/>
              <a:pPr/>
              <a:t>10/17/2010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32F88F-2166-456C-9A14-0CF8D60314A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Mean, Median Mode, &amp; Range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685800" y="304800"/>
          <a:ext cx="7772400" cy="64438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34000"/>
                <a:gridCol w="2438400"/>
              </a:tblGrid>
              <a:tr h="868318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Mean, Median Mode, &amp; Range</a:t>
                      </a:r>
                    </a:p>
                    <a:p>
                      <a:pPr algn="ctr"/>
                      <a:r>
                        <a:rPr lang="en-US" dirty="0" smtClean="0"/>
                        <a:t>First arrange the numbers in order by</a:t>
                      </a:r>
                      <a:r>
                        <a:rPr lang="en-US" baseline="0" dirty="0" smtClean="0"/>
                        <a:t> size.</a:t>
                      </a:r>
                    </a:p>
                    <a:p>
                      <a:pPr algn="ctr"/>
                      <a:r>
                        <a:rPr lang="en-US" baseline="0" dirty="0" smtClean="0"/>
                        <a:t>Example 3 ,5, 5, 6, 8, 10, 12</a:t>
                      </a:r>
                      <a:endParaRPr lang="en-US" dirty="0" smtClean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088073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Mean</a:t>
                      </a:r>
                      <a:r>
                        <a:rPr lang="en-US" dirty="0" smtClean="0"/>
                        <a:t> = the </a:t>
                      </a:r>
                      <a:r>
                        <a:rPr lang="en-US" b="1" dirty="0" smtClean="0"/>
                        <a:t>average</a:t>
                      </a:r>
                      <a:r>
                        <a:rPr lang="en-US" dirty="0" smtClean="0"/>
                        <a:t> of a set of numbers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Add the numbers together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Divide by the number of numbers that were added.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Ex. </a:t>
                      </a:r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3+5+5+6+8+10+12 = 49</a:t>
                      </a:r>
                    </a:p>
                    <a:p>
                      <a:pPr marL="342900" indent="-342900">
                        <a:buNone/>
                      </a:pPr>
                      <a:endParaRPr lang="en-US" dirty="0" smtClean="0"/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49 ÷ 7 = 7      Mean = 7</a:t>
                      </a:r>
                      <a:endParaRPr lang="en-US" dirty="0"/>
                    </a:p>
                  </a:txBody>
                  <a:tcPr/>
                </a:tc>
              </a:tr>
              <a:tr h="1339167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Median </a:t>
                      </a:r>
                      <a:r>
                        <a:rPr lang="en-US" dirty="0" smtClean="0"/>
                        <a:t>= the </a:t>
                      </a:r>
                      <a:r>
                        <a:rPr lang="en-US" b="1" dirty="0" smtClean="0"/>
                        <a:t>middle</a:t>
                      </a:r>
                      <a:r>
                        <a:rPr lang="en-US" dirty="0" smtClean="0"/>
                        <a:t> number of a sequence</a:t>
                      </a:r>
                    </a:p>
                    <a:p>
                      <a:r>
                        <a:rPr lang="en-US" dirty="0" smtClean="0"/>
                        <a:t>1)</a:t>
                      </a:r>
                      <a:r>
                        <a:rPr lang="en-US" baseline="0" dirty="0" smtClean="0"/>
                        <a:t> Arrange the numbers in order from least to greatest</a:t>
                      </a:r>
                    </a:p>
                    <a:p>
                      <a:r>
                        <a:rPr lang="en-US" baseline="0" dirty="0" smtClean="0"/>
                        <a:t>2) Count the number of numbers in the set</a:t>
                      </a:r>
                    </a:p>
                    <a:p>
                      <a:r>
                        <a:rPr lang="en-US" baseline="0" dirty="0" smtClean="0"/>
                        <a:t>3) If ODD, pick the middle number</a:t>
                      </a:r>
                    </a:p>
                    <a:p>
                      <a:r>
                        <a:rPr lang="en-US" baseline="0" dirty="0" smtClean="0"/>
                        <a:t>4) If EVEN, average the two middle numbers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3 ,5, 5, </a:t>
                      </a:r>
                      <a:r>
                        <a:rPr lang="en-US" b="1" baseline="0" dirty="0" smtClean="0"/>
                        <a:t>6</a:t>
                      </a:r>
                      <a:r>
                        <a:rPr lang="en-US" baseline="0" dirty="0" smtClean="0"/>
                        <a:t>, 8, 10, 12</a:t>
                      </a:r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Median = 6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3 ,5,</a:t>
                      </a:r>
                      <a:r>
                        <a:rPr lang="en-US" b="0" baseline="0" dirty="0" smtClean="0"/>
                        <a:t> </a:t>
                      </a:r>
                      <a:r>
                        <a:rPr lang="en-US" b="1" baseline="0" dirty="0" smtClean="0"/>
                        <a:t>6, 8</a:t>
                      </a:r>
                      <a:r>
                        <a:rPr lang="en-US" baseline="0" dirty="0" smtClean="0"/>
                        <a:t>, 10, 12</a:t>
                      </a:r>
                      <a:endParaRPr lang="en-US" dirty="0" smtClean="0"/>
                    </a:p>
                    <a:p>
                      <a:pPr algn="l"/>
                      <a:r>
                        <a:rPr lang="en-US" dirty="0" smtClean="0"/>
                        <a:t>6+8=14    14÷2=7</a:t>
                      </a:r>
                    </a:p>
                    <a:p>
                      <a:pPr algn="ctr"/>
                      <a:r>
                        <a:rPr lang="en-US" dirty="0" smtClean="0"/>
                        <a:t>Mean = 7</a:t>
                      </a:r>
                    </a:p>
                  </a:txBody>
                  <a:tcPr/>
                </a:tc>
              </a:tr>
              <a:tr h="959087">
                <a:tc gridSpan="2">
                  <a:txBody>
                    <a:bodyPr/>
                    <a:lstStyle/>
                    <a:p>
                      <a:r>
                        <a:rPr lang="en-US" b="1" dirty="0" smtClean="0"/>
                        <a:t>Mode</a:t>
                      </a:r>
                      <a:r>
                        <a:rPr lang="en-US" dirty="0" smtClean="0"/>
                        <a:t> = the number that occurs </a:t>
                      </a:r>
                      <a:r>
                        <a:rPr lang="en-US" b="1" dirty="0" smtClean="0"/>
                        <a:t>most often</a:t>
                      </a:r>
                      <a:r>
                        <a:rPr lang="en-US" dirty="0" smtClean="0"/>
                        <a:t> in a sequence </a:t>
                      </a:r>
                    </a:p>
                    <a:p>
                      <a:endParaRPr lang="en-US" sz="800" dirty="0" smtClean="0"/>
                    </a:p>
                    <a:p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</a:t>
                      </a:r>
                      <a:r>
                        <a:rPr lang="en-US" b="1" baseline="0" dirty="0" smtClean="0"/>
                        <a:t>5, 5</a:t>
                      </a:r>
                      <a:r>
                        <a:rPr lang="en-US" baseline="0" dirty="0" smtClean="0"/>
                        <a:t>, 6, 8, 10, 12              Ex. 3 ,5, 6, 8, 10, 12            Ex. 3 ,</a:t>
                      </a:r>
                      <a:r>
                        <a:rPr lang="en-US" b="1" baseline="0" dirty="0" smtClean="0"/>
                        <a:t>5, 5</a:t>
                      </a:r>
                      <a:r>
                        <a:rPr lang="en-US" baseline="0" dirty="0" smtClean="0"/>
                        <a:t>, 6, </a:t>
                      </a:r>
                      <a:r>
                        <a:rPr lang="en-US" b="1" baseline="0" dirty="0" smtClean="0"/>
                        <a:t>8, 8</a:t>
                      </a:r>
                      <a:r>
                        <a:rPr lang="en-US" baseline="0" dirty="0" smtClean="0"/>
                        <a:t>, 10, 12</a:t>
                      </a:r>
                    </a:p>
                    <a:p>
                      <a:r>
                        <a:rPr lang="en-US" baseline="0" dirty="0" smtClean="0"/>
                        <a:t>       Mode = 5                                    No Mode                                Mode = 5 &amp; 8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1841355">
                <a:tc gridSpan="2">
                  <a:txBody>
                    <a:bodyPr/>
                    <a:lstStyle/>
                    <a:p>
                      <a:r>
                        <a:rPr lang="en-US" b="1" dirty="0" smtClean="0"/>
                        <a:t>Range</a:t>
                      </a:r>
                      <a:r>
                        <a:rPr lang="en-US" dirty="0" smtClean="0"/>
                        <a:t> = the </a:t>
                      </a:r>
                      <a:r>
                        <a:rPr lang="en-US" b="1" dirty="0" smtClean="0"/>
                        <a:t>difference</a:t>
                      </a:r>
                      <a:r>
                        <a:rPr lang="en-US" dirty="0" smtClean="0"/>
                        <a:t> between the least and the greatest number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Arrange the numbers in order from least to greatest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Subtract the least from the greatest number</a:t>
                      </a:r>
                    </a:p>
                    <a:p>
                      <a:pPr marL="342900" indent="-342900">
                        <a:buNone/>
                      </a:pPr>
                      <a:endParaRPr lang="en-US" baseline="0" dirty="0" smtClean="0"/>
                    </a:p>
                    <a:p>
                      <a:pPr marL="342900" marR="0" indent="-3429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aseline="0" dirty="0" smtClean="0"/>
                        <a:t>Example 3 ,5, 5, 6, 8, 10, 12            12 – 3 = 9       Range = 9</a:t>
                      </a:r>
                    </a:p>
                    <a:p>
                      <a:pPr marL="342900" indent="-342900">
                        <a:buAutoNum type="arabicParenR"/>
                      </a:pP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685800" y="533400"/>
          <a:ext cx="7772400" cy="59625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34000"/>
                <a:gridCol w="2438400"/>
              </a:tblGrid>
              <a:tr h="914400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Mean, Median Mode, &amp; Range</a:t>
                      </a:r>
                    </a:p>
                    <a:p>
                      <a:pPr algn="ctr"/>
                      <a:r>
                        <a:rPr lang="en-US" dirty="0" smtClean="0"/>
                        <a:t>First arrange the numbers in order by</a:t>
                      </a:r>
                      <a:r>
                        <a:rPr lang="en-US" baseline="0" dirty="0" smtClean="0"/>
                        <a:t> size.</a:t>
                      </a:r>
                    </a:p>
                    <a:p>
                      <a:pPr algn="ctr"/>
                      <a:r>
                        <a:rPr lang="en-US" baseline="0" dirty="0" smtClean="0"/>
                        <a:t>Example 3 ,5, 5, 6, 8, 10, 12</a:t>
                      </a:r>
                      <a:endParaRPr lang="en-US" dirty="0" smtClean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262047">
                <a:tc>
                  <a:txBody>
                    <a:bodyPr/>
                    <a:lstStyle/>
                    <a:p>
                      <a:r>
                        <a:rPr lang="en-US" dirty="0" smtClean="0"/>
                        <a:t>Mean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None/>
                      </a:pPr>
                      <a:endParaRPr lang="en-US" dirty="0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Median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Mode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Range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685800" y="533400"/>
          <a:ext cx="7772400" cy="59625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34000"/>
                <a:gridCol w="2438400"/>
              </a:tblGrid>
              <a:tr h="914400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Mean, Median Mode, &amp; Range</a:t>
                      </a:r>
                    </a:p>
                    <a:p>
                      <a:pPr algn="ctr"/>
                      <a:r>
                        <a:rPr lang="en-US" dirty="0" smtClean="0"/>
                        <a:t>First arrange the numbers in order by</a:t>
                      </a:r>
                      <a:r>
                        <a:rPr lang="en-US" baseline="0" dirty="0" smtClean="0"/>
                        <a:t> size.</a:t>
                      </a:r>
                    </a:p>
                    <a:p>
                      <a:pPr algn="ctr"/>
                      <a:r>
                        <a:rPr lang="en-US" baseline="0" dirty="0" smtClean="0"/>
                        <a:t>Example 3 ,5, 5, 6, 8, 10, 12</a:t>
                      </a:r>
                      <a:endParaRPr lang="en-US" dirty="0" smtClean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262047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Mean</a:t>
                      </a:r>
                      <a:r>
                        <a:rPr lang="en-US" dirty="0" smtClean="0"/>
                        <a:t> = the </a:t>
                      </a:r>
                      <a:r>
                        <a:rPr lang="en-US" b="1" dirty="0" smtClean="0"/>
                        <a:t>average</a:t>
                      </a:r>
                      <a:r>
                        <a:rPr lang="en-US" dirty="0" smtClean="0"/>
                        <a:t> of a set of numbers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Add the numbers together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Divide by the number of numbers that were added.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None/>
                      </a:pPr>
                      <a:endParaRPr lang="en-US" dirty="0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Median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Mode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Range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685800" y="533400"/>
          <a:ext cx="7772400" cy="59625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34000"/>
                <a:gridCol w="2438400"/>
              </a:tblGrid>
              <a:tr h="914400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Mean, Median Mode, &amp; Range</a:t>
                      </a:r>
                    </a:p>
                    <a:p>
                      <a:pPr algn="ctr"/>
                      <a:r>
                        <a:rPr lang="en-US" dirty="0" smtClean="0"/>
                        <a:t>First arrange the numbers in order by</a:t>
                      </a:r>
                      <a:r>
                        <a:rPr lang="en-US" baseline="0" dirty="0" smtClean="0"/>
                        <a:t> size.</a:t>
                      </a:r>
                    </a:p>
                    <a:p>
                      <a:pPr algn="ctr"/>
                      <a:r>
                        <a:rPr lang="en-US" baseline="0" dirty="0" smtClean="0"/>
                        <a:t>Example 3 ,5, 5, 6, 8, 10, 12</a:t>
                      </a:r>
                      <a:endParaRPr lang="en-US" dirty="0" smtClean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262047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Mean</a:t>
                      </a:r>
                      <a:r>
                        <a:rPr lang="en-US" dirty="0" smtClean="0"/>
                        <a:t> = the </a:t>
                      </a:r>
                      <a:r>
                        <a:rPr lang="en-US" b="1" dirty="0" smtClean="0"/>
                        <a:t>average</a:t>
                      </a:r>
                      <a:r>
                        <a:rPr lang="en-US" dirty="0" smtClean="0"/>
                        <a:t> of a set of numbers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Add the numbers together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Divide by the number of numbers that were added.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Ex. </a:t>
                      </a:r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3+5+5+6+8+10+12 = 49</a:t>
                      </a:r>
                    </a:p>
                    <a:p>
                      <a:pPr marL="342900" indent="-342900">
                        <a:buNone/>
                      </a:pPr>
                      <a:endParaRPr lang="en-US" dirty="0" smtClean="0"/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49 ÷ 7 = 7      Mean = 7</a:t>
                      </a:r>
                      <a:endParaRPr lang="en-US" dirty="0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Median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Mode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Range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685800" y="533400"/>
          <a:ext cx="7772400" cy="61054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34000"/>
                <a:gridCol w="2438400"/>
              </a:tblGrid>
              <a:tr h="438211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Mean, Median Mode, &amp; Range</a:t>
                      </a:r>
                    </a:p>
                    <a:p>
                      <a:pPr algn="ctr"/>
                      <a:r>
                        <a:rPr lang="en-US" dirty="0" smtClean="0"/>
                        <a:t>First arrange the numbers in order by</a:t>
                      </a:r>
                      <a:r>
                        <a:rPr lang="en-US" baseline="0" dirty="0" smtClean="0"/>
                        <a:t> size.</a:t>
                      </a:r>
                    </a:p>
                    <a:p>
                      <a:pPr algn="ctr"/>
                      <a:r>
                        <a:rPr lang="en-US" baseline="0" dirty="0" smtClean="0"/>
                        <a:t>Example 3 ,5, 5, 6, 8, 10, 12</a:t>
                      </a:r>
                      <a:endParaRPr lang="en-US" dirty="0" smtClean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143000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Mean</a:t>
                      </a:r>
                      <a:r>
                        <a:rPr lang="en-US" dirty="0" smtClean="0"/>
                        <a:t> = the </a:t>
                      </a:r>
                      <a:r>
                        <a:rPr lang="en-US" b="1" dirty="0" smtClean="0"/>
                        <a:t>average</a:t>
                      </a:r>
                      <a:r>
                        <a:rPr lang="en-US" dirty="0" smtClean="0"/>
                        <a:t> of a set of numbers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Add the numbers together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Divide by the number of numbers that were added.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Ex. </a:t>
                      </a:r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3+5+5+6+8+10+12 = 49</a:t>
                      </a:r>
                    </a:p>
                    <a:p>
                      <a:pPr marL="342900" indent="-342900">
                        <a:buNone/>
                      </a:pPr>
                      <a:endParaRPr lang="en-US" dirty="0" smtClean="0"/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49 ÷ 7 = 7      Mean = 7</a:t>
                      </a:r>
                      <a:endParaRPr lang="en-US" dirty="0"/>
                    </a:p>
                  </a:txBody>
                  <a:tcPr/>
                </a:tc>
              </a:tr>
              <a:tr h="1478280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Median </a:t>
                      </a:r>
                      <a:r>
                        <a:rPr lang="en-US" dirty="0" smtClean="0"/>
                        <a:t>= the </a:t>
                      </a:r>
                      <a:r>
                        <a:rPr lang="en-US" b="1" dirty="0" smtClean="0"/>
                        <a:t>middle</a:t>
                      </a:r>
                      <a:r>
                        <a:rPr lang="en-US" dirty="0" smtClean="0"/>
                        <a:t> number of a sequence</a:t>
                      </a:r>
                    </a:p>
                    <a:p>
                      <a:r>
                        <a:rPr lang="en-US" dirty="0" smtClean="0"/>
                        <a:t>1)</a:t>
                      </a:r>
                      <a:r>
                        <a:rPr lang="en-US" baseline="0" dirty="0" smtClean="0"/>
                        <a:t> Arrange the numbers in order from least to greatest</a:t>
                      </a:r>
                    </a:p>
                    <a:p>
                      <a:r>
                        <a:rPr lang="en-US" baseline="0" dirty="0" smtClean="0"/>
                        <a:t>2) Count the number of numbers in the set</a:t>
                      </a:r>
                    </a:p>
                    <a:p>
                      <a:r>
                        <a:rPr lang="en-US" baseline="0" dirty="0" smtClean="0"/>
                        <a:t>3) If ODD, pick the middle number</a:t>
                      </a:r>
                    </a:p>
                    <a:p>
                      <a:r>
                        <a:rPr lang="en-US" baseline="0" dirty="0" smtClean="0"/>
                        <a:t>4) If EVEN, average the two middle numbers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Mode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Range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685800" y="533400"/>
          <a:ext cx="7772400" cy="61054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34000"/>
                <a:gridCol w="2438400"/>
              </a:tblGrid>
              <a:tr h="438211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Mean, Median Mode, &amp; Range</a:t>
                      </a:r>
                    </a:p>
                    <a:p>
                      <a:pPr algn="ctr"/>
                      <a:r>
                        <a:rPr lang="en-US" dirty="0" smtClean="0"/>
                        <a:t>First arrange the numbers in order by</a:t>
                      </a:r>
                      <a:r>
                        <a:rPr lang="en-US" baseline="0" dirty="0" smtClean="0"/>
                        <a:t> size.</a:t>
                      </a:r>
                    </a:p>
                    <a:p>
                      <a:pPr algn="ctr"/>
                      <a:r>
                        <a:rPr lang="en-US" baseline="0" dirty="0" smtClean="0"/>
                        <a:t>Example 3 ,5, 5, 6, 8, 10, 12</a:t>
                      </a:r>
                      <a:endParaRPr lang="en-US" dirty="0" smtClean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143000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Mean</a:t>
                      </a:r>
                      <a:r>
                        <a:rPr lang="en-US" dirty="0" smtClean="0"/>
                        <a:t> = the </a:t>
                      </a:r>
                      <a:r>
                        <a:rPr lang="en-US" b="1" dirty="0" smtClean="0"/>
                        <a:t>average</a:t>
                      </a:r>
                      <a:r>
                        <a:rPr lang="en-US" dirty="0" smtClean="0"/>
                        <a:t> of a set of numbers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Add the numbers together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Divide by the number of numbers that were added.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Ex. </a:t>
                      </a:r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3+5+5+6+8+10+12 = 49</a:t>
                      </a:r>
                    </a:p>
                    <a:p>
                      <a:pPr marL="342900" indent="-342900">
                        <a:buNone/>
                      </a:pPr>
                      <a:endParaRPr lang="en-US" dirty="0" smtClean="0"/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49 ÷ 7 = 7      Mean = 7</a:t>
                      </a:r>
                      <a:endParaRPr lang="en-US" dirty="0"/>
                    </a:p>
                  </a:txBody>
                  <a:tcPr/>
                </a:tc>
              </a:tr>
              <a:tr h="1478280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Median </a:t>
                      </a:r>
                      <a:r>
                        <a:rPr lang="en-US" dirty="0" smtClean="0"/>
                        <a:t>= the </a:t>
                      </a:r>
                      <a:r>
                        <a:rPr lang="en-US" b="1" dirty="0" smtClean="0"/>
                        <a:t>middle</a:t>
                      </a:r>
                      <a:r>
                        <a:rPr lang="en-US" dirty="0" smtClean="0"/>
                        <a:t> number of a sequence</a:t>
                      </a:r>
                    </a:p>
                    <a:p>
                      <a:r>
                        <a:rPr lang="en-US" dirty="0" smtClean="0"/>
                        <a:t>1)</a:t>
                      </a:r>
                      <a:r>
                        <a:rPr lang="en-US" baseline="0" dirty="0" smtClean="0"/>
                        <a:t> Arrange the numbers in order from least to greatest</a:t>
                      </a:r>
                    </a:p>
                    <a:p>
                      <a:r>
                        <a:rPr lang="en-US" baseline="0" dirty="0" smtClean="0"/>
                        <a:t>2) Count the number of numbers in the set</a:t>
                      </a:r>
                    </a:p>
                    <a:p>
                      <a:r>
                        <a:rPr lang="en-US" baseline="0" dirty="0" smtClean="0"/>
                        <a:t>3) If ODD, pick the middle number</a:t>
                      </a:r>
                    </a:p>
                    <a:p>
                      <a:r>
                        <a:rPr lang="en-US" baseline="0" dirty="0" smtClean="0"/>
                        <a:t>4) If EVEN, average the two middle numbers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3 ,5, 5, </a:t>
                      </a:r>
                      <a:r>
                        <a:rPr lang="en-US" b="1" baseline="0" dirty="0" smtClean="0"/>
                        <a:t>6</a:t>
                      </a:r>
                      <a:r>
                        <a:rPr lang="en-US" baseline="0" dirty="0" smtClean="0"/>
                        <a:t>, 8, 10, 12</a:t>
                      </a:r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Median = 6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3 ,5,</a:t>
                      </a:r>
                      <a:r>
                        <a:rPr lang="en-US" b="0" baseline="0" dirty="0" smtClean="0"/>
                        <a:t> </a:t>
                      </a:r>
                      <a:r>
                        <a:rPr lang="en-US" b="1" baseline="0" dirty="0" smtClean="0"/>
                        <a:t>6, 8</a:t>
                      </a:r>
                      <a:r>
                        <a:rPr lang="en-US" baseline="0" dirty="0" smtClean="0"/>
                        <a:t>, 10, 12</a:t>
                      </a:r>
                      <a:endParaRPr lang="en-US" dirty="0" smtClean="0"/>
                    </a:p>
                    <a:p>
                      <a:pPr algn="l"/>
                      <a:r>
                        <a:rPr lang="en-US" dirty="0" smtClean="0"/>
                        <a:t>6+8=14    14÷2=7</a:t>
                      </a:r>
                    </a:p>
                    <a:p>
                      <a:pPr algn="ctr"/>
                      <a:r>
                        <a:rPr lang="en-US" dirty="0" smtClean="0"/>
                        <a:t>Mean = 7</a:t>
                      </a:r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Mode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Range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685800" y="533400"/>
          <a:ext cx="7772400" cy="61054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34000"/>
                <a:gridCol w="2438400"/>
              </a:tblGrid>
              <a:tr h="438211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Mean, Median Mode, &amp; Range</a:t>
                      </a:r>
                    </a:p>
                    <a:p>
                      <a:pPr algn="ctr"/>
                      <a:r>
                        <a:rPr lang="en-US" dirty="0" smtClean="0"/>
                        <a:t>First arrange the numbers in order by</a:t>
                      </a:r>
                      <a:r>
                        <a:rPr lang="en-US" baseline="0" dirty="0" smtClean="0"/>
                        <a:t> size.</a:t>
                      </a:r>
                    </a:p>
                    <a:p>
                      <a:pPr algn="ctr"/>
                      <a:r>
                        <a:rPr lang="en-US" baseline="0" dirty="0" smtClean="0"/>
                        <a:t>Example 3 ,5, 5, 6, 8, 10, 12</a:t>
                      </a:r>
                      <a:endParaRPr lang="en-US" dirty="0" smtClean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143000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Mean</a:t>
                      </a:r>
                      <a:r>
                        <a:rPr lang="en-US" dirty="0" smtClean="0"/>
                        <a:t> = the </a:t>
                      </a:r>
                      <a:r>
                        <a:rPr lang="en-US" b="1" dirty="0" smtClean="0"/>
                        <a:t>average</a:t>
                      </a:r>
                      <a:r>
                        <a:rPr lang="en-US" dirty="0" smtClean="0"/>
                        <a:t> of a set of numbers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Add the numbers together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Divide by the number of numbers that were added.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Ex. </a:t>
                      </a:r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3+5+5+6+8+10+12 = 49</a:t>
                      </a:r>
                    </a:p>
                    <a:p>
                      <a:pPr marL="342900" indent="-342900">
                        <a:buNone/>
                      </a:pPr>
                      <a:endParaRPr lang="en-US" dirty="0" smtClean="0"/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49 ÷ 7 = 7      Mean = 7</a:t>
                      </a:r>
                      <a:endParaRPr lang="en-US" dirty="0"/>
                    </a:p>
                  </a:txBody>
                  <a:tcPr/>
                </a:tc>
              </a:tr>
              <a:tr h="1478280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Median </a:t>
                      </a:r>
                      <a:r>
                        <a:rPr lang="en-US" dirty="0" smtClean="0"/>
                        <a:t>= the </a:t>
                      </a:r>
                      <a:r>
                        <a:rPr lang="en-US" b="1" dirty="0" smtClean="0"/>
                        <a:t>middle</a:t>
                      </a:r>
                      <a:r>
                        <a:rPr lang="en-US" dirty="0" smtClean="0"/>
                        <a:t> number of a sequence</a:t>
                      </a:r>
                    </a:p>
                    <a:p>
                      <a:r>
                        <a:rPr lang="en-US" dirty="0" smtClean="0"/>
                        <a:t>1)</a:t>
                      </a:r>
                      <a:r>
                        <a:rPr lang="en-US" baseline="0" dirty="0" smtClean="0"/>
                        <a:t> Arrange the numbers in order from least to greatest</a:t>
                      </a:r>
                    </a:p>
                    <a:p>
                      <a:r>
                        <a:rPr lang="en-US" baseline="0" dirty="0" smtClean="0"/>
                        <a:t>2) Count the number of numbers in the set</a:t>
                      </a:r>
                    </a:p>
                    <a:p>
                      <a:r>
                        <a:rPr lang="en-US" baseline="0" dirty="0" smtClean="0"/>
                        <a:t>3) If ODD, pick the middle number</a:t>
                      </a:r>
                    </a:p>
                    <a:p>
                      <a:r>
                        <a:rPr lang="en-US" baseline="0" dirty="0" smtClean="0"/>
                        <a:t>4) If EVEN, average the two muddle numbers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3 ,5, 5, </a:t>
                      </a:r>
                      <a:r>
                        <a:rPr lang="en-US" b="1" baseline="0" dirty="0" smtClean="0"/>
                        <a:t>6</a:t>
                      </a:r>
                      <a:r>
                        <a:rPr lang="en-US" baseline="0" dirty="0" smtClean="0"/>
                        <a:t>, 8, 10, 12</a:t>
                      </a:r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Median = 6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3 ,5,</a:t>
                      </a:r>
                      <a:r>
                        <a:rPr lang="en-US" b="0" baseline="0" dirty="0" smtClean="0"/>
                        <a:t> </a:t>
                      </a:r>
                      <a:r>
                        <a:rPr lang="en-US" b="1" baseline="0" dirty="0" smtClean="0"/>
                        <a:t>6, 8</a:t>
                      </a:r>
                      <a:r>
                        <a:rPr lang="en-US" baseline="0" dirty="0" smtClean="0"/>
                        <a:t>, 10, 12</a:t>
                      </a:r>
                      <a:endParaRPr lang="en-US" dirty="0" smtClean="0"/>
                    </a:p>
                    <a:p>
                      <a:pPr algn="l"/>
                      <a:r>
                        <a:rPr lang="en-US" dirty="0" smtClean="0"/>
                        <a:t>6+8=14    14÷2=7</a:t>
                      </a:r>
                    </a:p>
                    <a:p>
                      <a:pPr algn="ctr"/>
                      <a:r>
                        <a:rPr lang="en-US" dirty="0" smtClean="0"/>
                        <a:t>Mean = 7</a:t>
                      </a:r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b="1" dirty="0" smtClean="0"/>
                        <a:t>Mode</a:t>
                      </a:r>
                      <a:r>
                        <a:rPr lang="en-US" dirty="0" smtClean="0"/>
                        <a:t> = the number that occurs </a:t>
                      </a:r>
                      <a:r>
                        <a:rPr lang="en-US" b="1" dirty="0" smtClean="0"/>
                        <a:t>most often</a:t>
                      </a:r>
                      <a:r>
                        <a:rPr lang="en-US" dirty="0" smtClean="0"/>
                        <a:t> in a sequence 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Range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685800" y="533400"/>
          <a:ext cx="7772400" cy="61054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34000"/>
                <a:gridCol w="2438400"/>
              </a:tblGrid>
              <a:tr h="438211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Mean, Median Mode, &amp; Range</a:t>
                      </a:r>
                    </a:p>
                    <a:p>
                      <a:pPr algn="ctr"/>
                      <a:r>
                        <a:rPr lang="en-US" dirty="0" smtClean="0"/>
                        <a:t>First arrange the numbers in order by</a:t>
                      </a:r>
                      <a:r>
                        <a:rPr lang="en-US" baseline="0" dirty="0" smtClean="0"/>
                        <a:t> size.</a:t>
                      </a:r>
                    </a:p>
                    <a:p>
                      <a:pPr algn="ctr"/>
                      <a:r>
                        <a:rPr lang="en-US" baseline="0" dirty="0" smtClean="0"/>
                        <a:t>Example 3 ,5, 5, 6, 8, 10, 12</a:t>
                      </a:r>
                      <a:endParaRPr lang="en-US" dirty="0" smtClean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143000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Mean</a:t>
                      </a:r>
                      <a:r>
                        <a:rPr lang="en-US" dirty="0" smtClean="0"/>
                        <a:t> = the </a:t>
                      </a:r>
                      <a:r>
                        <a:rPr lang="en-US" b="1" dirty="0" smtClean="0"/>
                        <a:t>average</a:t>
                      </a:r>
                      <a:r>
                        <a:rPr lang="en-US" dirty="0" smtClean="0"/>
                        <a:t> of a set of numbers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Add the numbers together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Divide by the number of numbers that were added.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Ex. </a:t>
                      </a:r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3+5+5+6+8+10+12 = 49</a:t>
                      </a:r>
                    </a:p>
                    <a:p>
                      <a:pPr marL="342900" indent="-342900">
                        <a:buNone/>
                      </a:pPr>
                      <a:endParaRPr lang="en-US" dirty="0" smtClean="0"/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49 ÷ 7 = 7      Mean = 7</a:t>
                      </a:r>
                      <a:endParaRPr lang="en-US" dirty="0"/>
                    </a:p>
                  </a:txBody>
                  <a:tcPr/>
                </a:tc>
              </a:tr>
              <a:tr h="1478280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Median </a:t>
                      </a:r>
                      <a:r>
                        <a:rPr lang="en-US" dirty="0" smtClean="0"/>
                        <a:t>= the </a:t>
                      </a:r>
                      <a:r>
                        <a:rPr lang="en-US" b="1" dirty="0" smtClean="0"/>
                        <a:t>middle</a:t>
                      </a:r>
                      <a:r>
                        <a:rPr lang="en-US" dirty="0" smtClean="0"/>
                        <a:t> number of a sequence</a:t>
                      </a:r>
                    </a:p>
                    <a:p>
                      <a:r>
                        <a:rPr lang="en-US" dirty="0" smtClean="0"/>
                        <a:t>1)</a:t>
                      </a:r>
                      <a:r>
                        <a:rPr lang="en-US" baseline="0" dirty="0" smtClean="0"/>
                        <a:t> Arrange the numbers in order from least to greatest</a:t>
                      </a:r>
                    </a:p>
                    <a:p>
                      <a:r>
                        <a:rPr lang="en-US" baseline="0" dirty="0" smtClean="0"/>
                        <a:t>2) Count the number of numbers in the set</a:t>
                      </a:r>
                    </a:p>
                    <a:p>
                      <a:r>
                        <a:rPr lang="en-US" baseline="0" dirty="0" smtClean="0"/>
                        <a:t>3) If ODD, pick the middle number</a:t>
                      </a:r>
                    </a:p>
                    <a:p>
                      <a:r>
                        <a:rPr lang="en-US" baseline="0" dirty="0" smtClean="0"/>
                        <a:t>4) If EVEN, average the two muddle numbers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3 ,5, 5, </a:t>
                      </a:r>
                      <a:r>
                        <a:rPr lang="en-US" b="1" baseline="0" dirty="0" smtClean="0"/>
                        <a:t>6</a:t>
                      </a:r>
                      <a:r>
                        <a:rPr lang="en-US" baseline="0" dirty="0" smtClean="0"/>
                        <a:t>, 8, 10, 12</a:t>
                      </a:r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Median = 6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3 ,5,</a:t>
                      </a:r>
                      <a:r>
                        <a:rPr lang="en-US" b="0" baseline="0" dirty="0" smtClean="0"/>
                        <a:t> </a:t>
                      </a:r>
                      <a:r>
                        <a:rPr lang="en-US" b="1" baseline="0" dirty="0" smtClean="0"/>
                        <a:t>6, 8</a:t>
                      </a:r>
                      <a:r>
                        <a:rPr lang="en-US" baseline="0" dirty="0" smtClean="0"/>
                        <a:t>, 10, 12</a:t>
                      </a:r>
                      <a:endParaRPr lang="en-US" dirty="0" smtClean="0"/>
                    </a:p>
                    <a:p>
                      <a:pPr algn="l"/>
                      <a:r>
                        <a:rPr lang="en-US" dirty="0" smtClean="0"/>
                        <a:t>6+8=14    14÷2=7</a:t>
                      </a:r>
                    </a:p>
                    <a:p>
                      <a:pPr algn="ctr"/>
                      <a:r>
                        <a:rPr lang="en-US" dirty="0" smtClean="0"/>
                        <a:t>Mean = 7</a:t>
                      </a:r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b="1" dirty="0" smtClean="0"/>
                        <a:t>Mode</a:t>
                      </a:r>
                      <a:r>
                        <a:rPr lang="en-US" dirty="0" smtClean="0"/>
                        <a:t> = the number that occurs </a:t>
                      </a:r>
                      <a:r>
                        <a:rPr lang="en-US" b="1" dirty="0" smtClean="0"/>
                        <a:t>most often</a:t>
                      </a:r>
                      <a:r>
                        <a:rPr lang="en-US" dirty="0" smtClean="0"/>
                        <a:t> in a sequence 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</a:t>
                      </a:r>
                      <a:r>
                        <a:rPr lang="en-US" b="1" baseline="0" dirty="0" smtClean="0"/>
                        <a:t>5, 5</a:t>
                      </a:r>
                      <a:r>
                        <a:rPr lang="en-US" baseline="0" dirty="0" smtClean="0"/>
                        <a:t>, 6, 8, 10, 12              Ex. 3 ,5, 6, 8, 10, 12            Ex. 3 ,</a:t>
                      </a:r>
                      <a:r>
                        <a:rPr lang="en-US" b="1" baseline="0" dirty="0" smtClean="0"/>
                        <a:t>5, 5</a:t>
                      </a:r>
                      <a:r>
                        <a:rPr lang="en-US" baseline="0" dirty="0" smtClean="0"/>
                        <a:t>, 6, </a:t>
                      </a:r>
                      <a:r>
                        <a:rPr lang="en-US" b="1" baseline="0" dirty="0" smtClean="0"/>
                        <a:t>8, 8</a:t>
                      </a:r>
                      <a:r>
                        <a:rPr lang="en-US" baseline="0" dirty="0" smtClean="0"/>
                        <a:t>, 10, 12</a:t>
                      </a:r>
                    </a:p>
                    <a:p>
                      <a:r>
                        <a:rPr lang="en-US" baseline="0" dirty="0" smtClean="0"/>
                        <a:t>       Mode = 5                                    No Mode                                Mode = 5 &amp; 8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1262047"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Range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685800" y="304801"/>
          <a:ext cx="7772400" cy="623556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34000"/>
                <a:gridCol w="2438400"/>
              </a:tblGrid>
              <a:tr h="810976">
                <a:tc gridSpan="2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Mean, Median Mode, &amp; Range</a:t>
                      </a:r>
                    </a:p>
                    <a:p>
                      <a:pPr algn="ctr"/>
                      <a:r>
                        <a:rPr lang="en-US" dirty="0" smtClean="0"/>
                        <a:t>First arrange the numbers in order by</a:t>
                      </a:r>
                      <a:r>
                        <a:rPr lang="en-US" baseline="0" dirty="0" smtClean="0"/>
                        <a:t> size.</a:t>
                      </a:r>
                    </a:p>
                    <a:p>
                      <a:pPr algn="ctr"/>
                      <a:r>
                        <a:rPr lang="en-US" baseline="0" dirty="0" smtClean="0"/>
                        <a:t>Example 3 ,5, 5, 6, 8, 10, 12</a:t>
                      </a:r>
                      <a:endParaRPr lang="en-US" dirty="0" smtClean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054269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Mean</a:t>
                      </a:r>
                      <a:r>
                        <a:rPr lang="en-US" dirty="0" smtClean="0"/>
                        <a:t> = the </a:t>
                      </a:r>
                      <a:r>
                        <a:rPr lang="en-US" b="1" dirty="0" smtClean="0"/>
                        <a:t>average</a:t>
                      </a:r>
                      <a:r>
                        <a:rPr lang="en-US" dirty="0" smtClean="0"/>
                        <a:t> of a set of numbers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Add the numbers together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Divide by the number of numbers that were added.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Ex. </a:t>
                      </a:r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3+5+5+6+8+10+12 = 49</a:t>
                      </a:r>
                    </a:p>
                    <a:p>
                      <a:pPr marL="342900" indent="-342900">
                        <a:buNone/>
                      </a:pPr>
                      <a:endParaRPr lang="en-US" dirty="0" smtClean="0"/>
                    </a:p>
                    <a:p>
                      <a:pPr marL="342900" indent="-342900">
                        <a:buNone/>
                      </a:pPr>
                      <a:r>
                        <a:rPr lang="en-US" dirty="0" smtClean="0"/>
                        <a:t>49 ÷ 7 = 7      Mean = 7</a:t>
                      </a:r>
                      <a:endParaRPr lang="en-US" dirty="0"/>
                    </a:p>
                  </a:txBody>
                  <a:tcPr/>
                </a:tc>
              </a:tr>
              <a:tr h="1297562">
                <a:tc>
                  <a:txBody>
                    <a:bodyPr/>
                    <a:lstStyle/>
                    <a:p>
                      <a:r>
                        <a:rPr lang="en-US" b="1" dirty="0" smtClean="0"/>
                        <a:t>Median </a:t>
                      </a:r>
                      <a:r>
                        <a:rPr lang="en-US" dirty="0" smtClean="0"/>
                        <a:t>= the </a:t>
                      </a:r>
                      <a:r>
                        <a:rPr lang="en-US" b="1" dirty="0" smtClean="0"/>
                        <a:t>middle</a:t>
                      </a:r>
                      <a:r>
                        <a:rPr lang="en-US" dirty="0" smtClean="0"/>
                        <a:t> number of a sequence</a:t>
                      </a:r>
                    </a:p>
                    <a:p>
                      <a:r>
                        <a:rPr lang="en-US" dirty="0" smtClean="0"/>
                        <a:t>1)</a:t>
                      </a:r>
                      <a:r>
                        <a:rPr lang="en-US" baseline="0" dirty="0" smtClean="0"/>
                        <a:t> Arrange the numbers in order from least to greatest</a:t>
                      </a:r>
                    </a:p>
                    <a:p>
                      <a:r>
                        <a:rPr lang="en-US" baseline="0" dirty="0" smtClean="0"/>
                        <a:t>2) Count the number of numbers in the set</a:t>
                      </a:r>
                    </a:p>
                    <a:p>
                      <a:r>
                        <a:rPr lang="en-US" baseline="0" dirty="0" smtClean="0"/>
                        <a:t>3) If ODD, pick the middle number</a:t>
                      </a:r>
                    </a:p>
                    <a:p>
                      <a:r>
                        <a:rPr lang="en-US" baseline="0" dirty="0" smtClean="0"/>
                        <a:t>4) If EVEN, average the two middle numbers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3 ,5, 5, </a:t>
                      </a:r>
                      <a:r>
                        <a:rPr lang="en-US" b="1" baseline="0" dirty="0" smtClean="0"/>
                        <a:t>6</a:t>
                      </a:r>
                      <a:r>
                        <a:rPr lang="en-US" baseline="0" dirty="0" smtClean="0"/>
                        <a:t>, 8, 10, 12</a:t>
                      </a:r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Median = 6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3 ,5,</a:t>
                      </a:r>
                      <a:r>
                        <a:rPr lang="en-US" b="0" baseline="0" dirty="0" smtClean="0"/>
                        <a:t> </a:t>
                      </a:r>
                      <a:r>
                        <a:rPr lang="en-US" b="1" baseline="0" dirty="0" smtClean="0"/>
                        <a:t>6, 8</a:t>
                      </a:r>
                      <a:r>
                        <a:rPr lang="en-US" baseline="0" dirty="0" smtClean="0"/>
                        <a:t>, 10, 12</a:t>
                      </a:r>
                      <a:endParaRPr lang="en-US" dirty="0" smtClean="0"/>
                    </a:p>
                    <a:p>
                      <a:pPr algn="l"/>
                      <a:r>
                        <a:rPr lang="en-US" dirty="0" smtClean="0"/>
                        <a:t>6+8=14    14÷2=7</a:t>
                      </a:r>
                    </a:p>
                    <a:p>
                      <a:pPr algn="ctr"/>
                      <a:r>
                        <a:rPr lang="en-US" dirty="0" smtClean="0"/>
                        <a:t>Mean = 7</a:t>
                      </a:r>
                    </a:p>
                  </a:txBody>
                  <a:tcPr/>
                </a:tc>
              </a:tr>
              <a:tr h="919106">
                <a:tc gridSpan="2">
                  <a:txBody>
                    <a:bodyPr/>
                    <a:lstStyle/>
                    <a:p>
                      <a:r>
                        <a:rPr lang="en-US" b="1" dirty="0" smtClean="0"/>
                        <a:t>Mode</a:t>
                      </a:r>
                      <a:r>
                        <a:rPr lang="en-US" dirty="0" smtClean="0"/>
                        <a:t> = the number that occurs </a:t>
                      </a:r>
                      <a:r>
                        <a:rPr lang="en-US" b="1" dirty="0" smtClean="0"/>
                        <a:t>most often</a:t>
                      </a:r>
                      <a:r>
                        <a:rPr lang="en-US" dirty="0" smtClean="0"/>
                        <a:t> in a sequence </a:t>
                      </a:r>
                    </a:p>
                    <a:p>
                      <a:endParaRPr lang="en-US" sz="800" dirty="0" smtClean="0"/>
                    </a:p>
                    <a:p>
                      <a:r>
                        <a:rPr lang="en-US" dirty="0" smtClean="0"/>
                        <a:t>Ex. </a:t>
                      </a:r>
                      <a:r>
                        <a:rPr lang="en-US" baseline="0" dirty="0" smtClean="0"/>
                        <a:t>3 ,</a:t>
                      </a:r>
                      <a:r>
                        <a:rPr lang="en-US" b="1" baseline="0" dirty="0" smtClean="0"/>
                        <a:t>5, 5</a:t>
                      </a:r>
                      <a:r>
                        <a:rPr lang="en-US" baseline="0" dirty="0" smtClean="0"/>
                        <a:t>, 6, 8, 10, 12              Ex. 3 ,5, 6, 8, 10, 12            Ex. 3 ,</a:t>
                      </a:r>
                      <a:r>
                        <a:rPr lang="en-US" b="1" baseline="0" dirty="0" smtClean="0"/>
                        <a:t>5, 5</a:t>
                      </a:r>
                      <a:r>
                        <a:rPr lang="en-US" baseline="0" dirty="0" smtClean="0"/>
                        <a:t>, 6, </a:t>
                      </a:r>
                      <a:r>
                        <a:rPr lang="en-US" b="1" baseline="0" dirty="0" smtClean="0"/>
                        <a:t>8, 8</a:t>
                      </a:r>
                      <a:r>
                        <a:rPr lang="en-US" baseline="0" dirty="0" smtClean="0"/>
                        <a:t>, 10, 12</a:t>
                      </a:r>
                    </a:p>
                    <a:p>
                      <a:r>
                        <a:rPr lang="en-US" baseline="0" dirty="0" smtClean="0"/>
                        <a:t>       Mode = 5                                    No Mode                                Mode = 5 &amp; 8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1633087">
                <a:tc gridSpan="2">
                  <a:txBody>
                    <a:bodyPr/>
                    <a:lstStyle/>
                    <a:p>
                      <a:r>
                        <a:rPr lang="en-US" b="1" dirty="0" smtClean="0"/>
                        <a:t>Range</a:t>
                      </a:r>
                      <a:r>
                        <a:rPr lang="en-US" dirty="0" smtClean="0"/>
                        <a:t> = the </a:t>
                      </a:r>
                      <a:r>
                        <a:rPr lang="en-US" b="1" dirty="0" smtClean="0"/>
                        <a:t>difference</a:t>
                      </a:r>
                      <a:r>
                        <a:rPr lang="en-US" dirty="0" smtClean="0"/>
                        <a:t> between the least and the greatest number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Arrange the numbers in order from least to greatest</a:t>
                      </a:r>
                    </a:p>
                    <a:p>
                      <a:pPr marL="342900" indent="-342900">
                        <a:buAutoNum type="arabicParenR"/>
                      </a:pPr>
                      <a:r>
                        <a:rPr lang="en-US" baseline="0" dirty="0" smtClean="0"/>
                        <a:t>Subtract the least from the greatest number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</TotalTime>
  <Words>1324</Words>
  <Application>Microsoft Office PowerPoint</Application>
  <PresentationFormat>On-screen Show (4:3)</PresentationFormat>
  <Paragraphs>172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Mean, Median Mode, &amp; Range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Mean, Median Mode, &amp; Range</dc:title>
  <dc:creator>Nancy</dc:creator>
  <cp:lastModifiedBy>nsmith</cp:lastModifiedBy>
  <cp:revision>13</cp:revision>
  <dcterms:created xsi:type="dcterms:W3CDTF">2010-10-11T19:17:15Z</dcterms:created>
  <dcterms:modified xsi:type="dcterms:W3CDTF">2010-10-17T17:22:01Z</dcterms:modified>
</cp:coreProperties>
</file>